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90"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513B1D9-2F5A-4507-A3A0-5A7B0E3329F9}" type="datetimeFigureOut">
              <a:rPr lang="es-AR" smtClean="0"/>
              <a:t>30/6/2020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A188BF6-6A56-48C6-9E23-0BE2EAD10FBF}"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28062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13B1D9-2F5A-4507-A3A0-5A7B0E3329F9}" type="datetimeFigureOut">
              <a:rPr lang="es-AR" smtClean="0"/>
              <a:t>30/6/2020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24019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13B1D9-2F5A-4507-A3A0-5A7B0E3329F9}" type="datetimeFigureOut">
              <a:rPr lang="es-AR" smtClean="0"/>
              <a:t>30/6/2020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2787804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513B1D9-2F5A-4507-A3A0-5A7B0E3329F9}" type="datetimeFigureOut">
              <a:rPr lang="es-AR" smtClean="0"/>
              <a:t>30/6/2020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267710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513B1D9-2F5A-4507-A3A0-5A7B0E3329F9}" type="datetimeFigureOut">
              <a:rPr lang="es-AR" smtClean="0"/>
              <a:t>30/6/2020</a:t>
            </a:fld>
            <a:endParaRPr lang="es-AR"/>
          </a:p>
        </p:txBody>
      </p:sp>
      <p:sp>
        <p:nvSpPr>
          <p:cNvPr id="5" name="Footer Placeholder 4"/>
          <p:cNvSpPr>
            <a:spLocks noGrp="1"/>
          </p:cNvSpPr>
          <p:nvPr>
            <p:ph type="ftr" sz="quarter" idx="11"/>
          </p:nvPr>
        </p:nvSpPr>
        <p:spPr/>
        <p:txBody>
          <a:bodyPr/>
          <a:lstStyle/>
          <a:p>
            <a:endParaRPr lang="es-AR"/>
          </a:p>
        </p:txBody>
      </p:sp>
      <p:sp>
        <p:nvSpPr>
          <p:cNvPr id="6" name="Slide Number Placeholder 5"/>
          <p:cNvSpPr>
            <a:spLocks noGrp="1"/>
          </p:cNvSpPr>
          <p:nvPr>
            <p:ph type="sldNum" sz="quarter" idx="12"/>
          </p:nvPr>
        </p:nvSpPr>
        <p:spPr/>
        <p:txBody>
          <a:bodyPr/>
          <a:lstStyle/>
          <a:p>
            <a:fld id="{9A188BF6-6A56-48C6-9E23-0BE2EAD10FBF}" type="slidenum">
              <a:rPr lang="es-AR" smtClean="0"/>
              <a:t>‹Nº›</a:t>
            </a:fld>
            <a:endParaRPr lang="es-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20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513B1D9-2F5A-4507-A3A0-5A7B0E3329F9}" type="datetimeFigureOut">
              <a:rPr lang="es-AR" smtClean="0"/>
              <a:t>30/6/2020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170964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513B1D9-2F5A-4507-A3A0-5A7B0E3329F9}" type="datetimeFigureOut">
              <a:rPr lang="es-AR" smtClean="0"/>
              <a:t>30/6/2020</a:t>
            </a:fld>
            <a:endParaRPr lang="es-AR"/>
          </a:p>
        </p:txBody>
      </p:sp>
      <p:sp>
        <p:nvSpPr>
          <p:cNvPr id="8" name="Footer Placeholder 7"/>
          <p:cNvSpPr>
            <a:spLocks noGrp="1"/>
          </p:cNvSpPr>
          <p:nvPr>
            <p:ph type="ftr" sz="quarter" idx="11"/>
          </p:nvPr>
        </p:nvSpPr>
        <p:spPr/>
        <p:txBody>
          <a:bodyPr/>
          <a:lstStyle/>
          <a:p>
            <a:endParaRPr lang="es-AR"/>
          </a:p>
        </p:txBody>
      </p:sp>
      <p:sp>
        <p:nvSpPr>
          <p:cNvPr id="9" name="Slide Number Placeholder 8"/>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2230366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513B1D9-2F5A-4507-A3A0-5A7B0E3329F9}" type="datetimeFigureOut">
              <a:rPr lang="es-AR" smtClean="0"/>
              <a:t>30/6/2020</a:t>
            </a:fld>
            <a:endParaRPr lang="es-AR"/>
          </a:p>
        </p:txBody>
      </p:sp>
      <p:sp>
        <p:nvSpPr>
          <p:cNvPr id="4" name="Footer Placeholder 3"/>
          <p:cNvSpPr>
            <a:spLocks noGrp="1"/>
          </p:cNvSpPr>
          <p:nvPr>
            <p:ph type="ftr" sz="quarter" idx="11"/>
          </p:nvPr>
        </p:nvSpPr>
        <p:spPr/>
        <p:txBody>
          <a:bodyPr/>
          <a:lstStyle/>
          <a:p>
            <a:endParaRPr lang="es-AR"/>
          </a:p>
        </p:txBody>
      </p:sp>
      <p:sp>
        <p:nvSpPr>
          <p:cNvPr id="5" name="Slide Number Placeholder 4"/>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761078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513B1D9-2F5A-4507-A3A0-5A7B0E3329F9}" type="datetimeFigureOut">
              <a:rPr lang="es-AR" smtClean="0"/>
              <a:t>30/6/2020</a:t>
            </a:fld>
            <a:endParaRPr lang="es-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AR"/>
          </a:p>
        </p:txBody>
      </p:sp>
      <p:sp>
        <p:nvSpPr>
          <p:cNvPr id="9" name="Slide Number Placeholder 8"/>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153258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513B1D9-2F5A-4507-A3A0-5A7B0E3329F9}" type="datetimeFigureOut">
              <a:rPr lang="es-AR" smtClean="0"/>
              <a:t>30/6/2020</a:t>
            </a:fld>
            <a:endParaRPr lang="es-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A188BF6-6A56-48C6-9E23-0BE2EAD10FBF}" type="slidenum">
              <a:rPr lang="es-AR" smtClean="0"/>
              <a:t>‹Nº›</a:t>
            </a:fld>
            <a:endParaRPr lang="es-AR"/>
          </a:p>
        </p:txBody>
      </p:sp>
    </p:spTree>
    <p:extLst>
      <p:ext uri="{BB962C8B-B14F-4D97-AF65-F5344CB8AC3E}">
        <p14:creationId xmlns:p14="http://schemas.microsoft.com/office/powerpoint/2010/main" val="703869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513B1D9-2F5A-4507-A3A0-5A7B0E3329F9}" type="datetimeFigureOut">
              <a:rPr lang="es-AR" smtClean="0"/>
              <a:t>30/6/2020</a:t>
            </a:fld>
            <a:endParaRPr lang="es-AR"/>
          </a:p>
        </p:txBody>
      </p:sp>
      <p:sp>
        <p:nvSpPr>
          <p:cNvPr id="6" name="Footer Placeholder 5"/>
          <p:cNvSpPr>
            <a:spLocks noGrp="1"/>
          </p:cNvSpPr>
          <p:nvPr>
            <p:ph type="ftr" sz="quarter" idx="11"/>
          </p:nvPr>
        </p:nvSpPr>
        <p:spPr/>
        <p:txBody>
          <a:bodyPr/>
          <a:lstStyle/>
          <a:p>
            <a:endParaRPr lang="es-AR"/>
          </a:p>
        </p:txBody>
      </p:sp>
      <p:sp>
        <p:nvSpPr>
          <p:cNvPr id="7" name="Slide Number Placeholder 6"/>
          <p:cNvSpPr>
            <a:spLocks noGrp="1"/>
          </p:cNvSpPr>
          <p:nvPr>
            <p:ph type="sldNum" sz="quarter" idx="12"/>
          </p:nvPr>
        </p:nvSpPr>
        <p:spPr/>
        <p:txBody>
          <a:bodyPr/>
          <a:lstStyle/>
          <a:p>
            <a:fld id="{9A188BF6-6A56-48C6-9E23-0BE2EAD10FBF}" type="slidenum">
              <a:rPr lang="es-AR" smtClean="0"/>
              <a:t>‹Nº›</a:t>
            </a:fld>
            <a:endParaRPr lang="es-AR"/>
          </a:p>
        </p:txBody>
      </p:sp>
    </p:spTree>
    <p:extLst>
      <p:ext uri="{BB962C8B-B14F-4D97-AF65-F5344CB8AC3E}">
        <p14:creationId xmlns:p14="http://schemas.microsoft.com/office/powerpoint/2010/main" val="2918990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513B1D9-2F5A-4507-A3A0-5A7B0E3329F9}" type="datetimeFigureOut">
              <a:rPr lang="es-AR" smtClean="0"/>
              <a:t>30/6/2020</a:t>
            </a:fld>
            <a:endParaRPr lang="es-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A188BF6-6A56-48C6-9E23-0BE2EAD10FBF}" type="slidenum">
              <a:rPr lang="es-AR" smtClean="0"/>
              <a:t>‹Nº›</a:t>
            </a:fld>
            <a:endParaRPr lang="es-A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127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hyperlink" Target="https://www.elsevier.es/es-revista-medicina-universitaria-304-sumario-vol-12-num-47-X1665579610X86314"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CuadroTexto 1"/>
          <p:cNvSpPr txBox="1"/>
          <p:nvPr/>
        </p:nvSpPr>
        <p:spPr>
          <a:xfrm>
            <a:off x="2174198" y="1586677"/>
            <a:ext cx="7616916" cy="430887"/>
          </a:xfrm>
          <a:prstGeom prst="rect">
            <a:avLst/>
          </a:prstGeom>
          <a:solidFill>
            <a:schemeClr val="bg2">
              <a:lumMod val="90000"/>
            </a:schemeClr>
          </a:solidFill>
          <a:ln>
            <a:solidFill>
              <a:schemeClr val="tx1"/>
            </a:solidFill>
          </a:ln>
        </p:spPr>
        <p:txBody>
          <a:bodyPr wrap="square" rtlCol="0">
            <a:spAutoFit/>
          </a:bodyPr>
          <a:lstStyle/>
          <a:p>
            <a:pPr algn="ctr"/>
            <a:r>
              <a:rPr lang="es-AR" sz="2200" b="1" dirty="0" smtClean="0"/>
              <a:t>El Comité de Pediatría </a:t>
            </a:r>
            <a:r>
              <a:rPr lang="es-AR" sz="2200" b="1" dirty="0" smtClean="0"/>
              <a:t>Ambulatoria</a:t>
            </a:r>
            <a:endParaRPr lang="es-AR" sz="2200" b="1" dirty="0"/>
          </a:p>
        </p:txBody>
      </p:sp>
      <p:sp>
        <p:nvSpPr>
          <p:cNvPr id="3" name="CuadroTexto 2"/>
          <p:cNvSpPr txBox="1"/>
          <p:nvPr/>
        </p:nvSpPr>
        <p:spPr>
          <a:xfrm>
            <a:off x="3828924" y="346124"/>
            <a:ext cx="5066881" cy="954107"/>
          </a:xfrm>
          <a:prstGeom prst="rect">
            <a:avLst/>
          </a:prstGeom>
          <a:solidFill>
            <a:srgbClr val="CFD6F9">
              <a:alpha val="28000"/>
            </a:srgbClr>
          </a:solidFill>
        </p:spPr>
        <p:txBody>
          <a:bodyPr wrap="square" rtlCol="0">
            <a:spAutoFit/>
          </a:bodyPr>
          <a:lstStyle/>
          <a:p>
            <a:pPr algn="ctr"/>
            <a:endParaRPr lang="es-AR" sz="800" dirty="0" smtClean="0"/>
          </a:p>
          <a:p>
            <a:pPr algn="ctr"/>
            <a:r>
              <a:rPr lang="es-AR" sz="2000" b="1" dirty="0" smtClean="0">
                <a:latin typeface="Arial Rounded MT Bold" panose="020F0704030504030204" pitchFamily="34" charset="0"/>
              </a:rPr>
              <a:t>Sociedad Argentina de Pediatría</a:t>
            </a:r>
          </a:p>
          <a:p>
            <a:pPr algn="ctr"/>
            <a:r>
              <a:rPr lang="es-AR" sz="2000" b="1" dirty="0" smtClean="0">
                <a:latin typeface="Arial Rounded MT Bold" panose="020F0704030504030204" pitchFamily="34" charset="0"/>
              </a:rPr>
              <a:t>Filial Córdoba</a:t>
            </a:r>
          </a:p>
          <a:p>
            <a:pPr algn="ctr"/>
            <a:endParaRPr lang="es-AR" sz="800" dirty="0"/>
          </a:p>
        </p:txBody>
      </p:sp>
      <p:pic>
        <p:nvPicPr>
          <p:cNvPr id="4" name="Imagen 3"/>
          <p:cNvPicPr>
            <a:picLocks noChangeAspect="1"/>
          </p:cNvPicPr>
          <p:nvPr/>
        </p:nvPicPr>
        <p:blipFill>
          <a:blip r:embed="rId3"/>
          <a:stretch>
            <a:fillRect/>
          </a:stretch>
        </p:blipFill>
        <p:spPr>
          <a:xfrm>
            <a:off x="3149082" y="202900"/>
            <a:ext cx="1115941" cy="1240553"/>
          </a:xfrm>
          <a:prstGeom prst="rect">
            <a:avLst/>
          </a:prstGeom>
        </p:spPr>
      </p:pic>
      <p:sp>
        <p:nvSpPr>
          <p:cNvPr id="7" name="CuadroTexto 6"/>
          <p:cNvSpPr txBox="1"/>
          <p:nvPr/>
        </p:nvSpPr>
        <p:spPr>
          <a:xfrm>
            <a:off x="3458571" y="2644726"/>
            <a:ext cx="5305601" cy="1077218"/>
          </a:xfrm>
          <a:prstGeom prst="rect">
            <a:avLst/>
          </a:prstGeom>
          <a:solidFill>
            <a:schemeClr val="accent1">
              <a:lumMod val="60000"/>
              <a:lumOff val="40000"/>
            </a:schemeClr>
          </a:solidFill>
        </p:spPr>
        <p:txBody>
          <a:bodyPr wrap="square" rtlCol="0">
            <a:spAutoFit/>
          </a:bodyPr>
          <a:lstStyle/>
          <a:p>
            <a:pPr algn="ctr"/>
            <a:endParaRPr lang="es-AR" sz="800" b="1" dirty="0" smtClean="0"/>
          </a:p>
          <a:p>
            <a:pPr algn="ctr"/>
            <a:r>
              <a:rPr lang="es-AR" sz="2400" b="1" dirty="0" smtClean="0"/>
              <a:t>Presentación y Debate </a:t>
            </a:r>
          </a:p>
          <a:p>
            <a:pPr algn="ctr"/>
            <a:r>
              <a:rPr lang="es-AR" sz="2400" b="1" dirty="0" smtClean="0"/>
              <a:t>de caso clínico</a:t>
            </a:r>
          </a:p>
          <a:p>
            <a:pPr algn="ctr"/>
            <a:endParaRPr lang="es-AR" sz="800" b="1" dirty="0" smtClean="0"/>
          </a:p>
        </p:txBody>
      </p:sp>
      <p:sp>
        <p:nvSpPr>
          <p:cNvPr id="8" name="CuadroTexto 7"/>
          <p:cNvSpPr txBox="1"/>
          <p:nvPr/>
        </p:nvSpPr>
        <p:spPr>
          <a:xfrm>
            <a:off x="7315199" y="4800097"/>
            <a:ext cx="3221501" cy="430887"/>
          </a:xfrm>
          <a:prstGeom prst="rect">
            <a:avLst/>
          </a:prstGeom>
          <a:solidFill>
            <a:schemeClr val="bg1"/>
          </a:solidFill>
        </p:spPr>
        <p:txBody>
          <a:bodyPr wrap="square" rtlCol="0">
            <a:spAutoFit/>
          </a:bodyPr>
          <a:lstStyle/>
          <a:p>
            <a:pPr algn="ctr"/>
            <a:r>
              <a:rPr lang="es-AR" sz="2200" b="1" dirty="0" smtClean="0"/>
              <a:t>Dra. Silvia Galetto</a:t>
            </a:r>
            <a:endParaRPr lang="es-AR" sz="2200" b="1" dirty="0"/>
          </a:p>
        </p:txBody>
      </p:sp>
      <p:pic>
        <p:nvPicPr>
          <p:cNvPr id="3076" name="Picture 4" descr="HablemosdeBioestadística : Problema de Salud donde se aplica l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6907" y="3721944"/>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504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43765" y="997175"/>
            <a:ext cx="11233724" cy="4093428"/>
          </a:xfrm>
          <a:prstGeom prst="rect">
            <a:avLst/>
          </a:prstGeom>
        </p:spPr>
        <p:txBody>
          <a:bodyPr wrap="square">
            <a:spAutoFit/>
          </a:bodyPr>
          <a:lstStyle/>
          <a:p>
            <a:r>
              <a:rPr lang="es-AR" sz="2000" b="1" dirty="0">
                <a:solidFill>
                  <a:srgbClr val="505050"/>
                </a:solidFill>
              </a:rPr>
              <a:t>Para el clínico experimentado, el reto está en reconocer lo sutil, el paciente no tan clásico, con una actitud semejante al arquetipo </a:t>
            </a:r>
            <a:r>
              <a:rPr lang="es-AR" sz="2000" b="1" i="1" dirty="0">
                <a:solidFill>
                  <a:srgbClr val="505050"/>
                </a:solidFill>
              </a:rPr>
              <a:t>Sherlock Holmes </a:t>
            </a:r>
            <a:r>
              <a:rPr lang="es-AR" sz="2000" b="1" dirty="0">
                <a:solidFill>
                  <a:srgbClr val="505050"/>
                </a:solidFill>
              </a:rPr>
              <a:t>para resolver un caso desconcertante. Nos encontramos entonces en la paradoja pedagógica inversa: los pacientes que usted más probablemente verá todos los días (numéricamente los más típicos), no corresponderán a casos clásicos (diagnósticamente </a:t>
            </a:r>
            <a:r>
              <a:rPr lang="es-AR" sz="2000" b="1" i="1" dirty="0">
                <a:solidFill>
                  <a:srgbClr val="505050"/>
                </a:solidFill>
              </a:rPr>
              <a:t>más típicos</a:t>
            </a:r>
            <a:r>
              <a:rPr lang="es-AR" sz="2000" b="1" dirty="0">
                <a:solidFill>
                  <a:srgbClr val="505050"/>
                </a:solidFill>
              </a:rPr>
              <a:t>) o dicho de una manera más concisa: el paciente típico es un caso atípico. De esta paradoja surgen dos lecciones: la primera es que la experiencia obtenida del cuidado de pacientes ordinarios, provee la oportunidad más importante para adquirir habilidades diagnósticas a un nivel avanzado, esto es, reconocer lo sutil, lo inespecífico, lo no clásico de una enfermedad. La segunda corresponde a que el tiempo es una dimensión crítica en la enseñanza de habilidades diagnósticas, basado en casos. La realidad es que muchos </a:t>
            </a:r>
            <a:r>
              <a:rPr lang="es-AR" sz="2000" b="1" i="1" dirty="0">
                <a:solidFill>
                  <a:srgbClr val="505050"/>
                </a:solidFill>
              </a:rPr>
              <a:t>casos clásicos</a:t>
            </a:r>
            <a:r>
              <a:rPr lang="es-AR" sz="2000" b="1" dirty="0">
                <a:solidFill>
                  <a:srgbClr val="505050"/>
                </a:solidFill>
              </a:rPr>
              <a:t> no se reconocen inicialmente, sino que son identificados como tales después de que se ha ensamblado las piezas de la evidencia diagnóstica. Este es un proceso que inevitablemente se despliega en el tiempo, con muchos giros y vueltas, tentaciones que nos llevan a caminos con callejones sin salida frustrantes. </a:t>
            </a:r>
            <a:endParaRPr lang="es-AR" sz="2000" b="1" dirty="0"/>
          </a:p>
        </p:txBody>
      </p:sp>
      <p:sp>
        <p:nvSpPr>
          <p:cNvPr id="3" name="Rectángulo 2"/>
          <p:cNvSpPr/>
          <p:nvPr/>
        </p:nvSpPr>
        <p:spPr>
          <a:xfrm>
            <a:off x="643765" y="418904"/>
            <a:ext cx="11001944" cy="430887"/>
          </a:xfrm>
          <a:prstGeom prst="rect">
            <a:avLst/>
          </a:prstGeom>
          <a:solidFill>
            <a:schemeClr val="tx2">
              <a:lumMod val="60000"/>
              <a:lumOff val="40000"/>
              <a:alpha val="44000"/>
            </a:schemeClr>
          </a:solidFill>
        </p:spPr>
        <p:txBody>
          <a:bodyPr wrap="square">
            <a:spAutoFit/>
          </a:bodyPr>
          <a:lstStyle/>
          <a:p>
            <a:r>
              <a:rPr lang="es-AR" sz="2200" dirty="0">
                <a:solidFill>
                  <a:srgbClr val="007398"/>
                </a:solidFill>
                <a:latin typeface="NexusSerifPro"/>
              </a:rPr>
              <a:t>Resolución de casos clínicos como una estrategia para la enseñanza en la Medicina</a:t>
            </a:r>
            <a:endParaRPr lang="es-AR" sz="2200" dirty="0"/>
          </a:p>
        </p:txBody>
      </p:sp>
      <p:sp>
        <p:nvSpPr>
          <p:cNvPr id="4" name="Rectángulo 3"/>
          <p:cNvSpPr/>
          <p:nvPr/>
        </p:nvSpPr>
        <p:spPr>
          <a:xfrm>
            <a:off x="1268443" y="5237987"/>
            <a:ext cx="9493342" cy="707886"/>
          </a:xfrm>
          <a:prstGeom prst="rect">
            <a:avLst/>
          </a:prstGeom>
          <a:noFill/>
        </p:spPr>
        <p:txBody>
          <a:bodyPr wrap="square">
            <a:spAutoFit/>
          </a:bodyPr>
          <a:lstStyle/>
          <a:p>
            <a:pPr fontAlgn="base"/>
            <a:r>
              <a:rPr lang="es-AR" sz="2000" dirty="0" smtClean="0">
                <a:solidFill>
                  <a:srgbClr val="002060"/>
                </a:solidFill>
                <a:latin typeface="inherit"/>
                <a:hlinkClick r:id="rId2"/>
              </a:rPr>
              <a:t>Francisco J. Bosques Padilla – Universidad de Nuevo León – Monterrey - México</a:t>
            </a:r>
            <a:endParaRPr lang="es-AR" sz="2000" dirty="0">
              <a:solidFill>
                <a:srgbClr val="002060"/>
              </a:solidFill>
              <a:latin typeface="inherit"/>
              <a:hlinkClick r:id="rId2"/>
            </a:endParaRPr>
          </a:p>
          <a:p>
            <a:pPr fontAlgn="base"/>
            <a:r>
              <a:rPr lang="es-AR" sz="2000" dirty="0" smtClean="0">
                <a:solidFill>
                  <a:srgbClr val="002060"/>
                </a:solidFill>
                <a:latin typeface="inherit"/>
                <a:hlinkClick r:id="rId2"/>
              </a:rPr>
              <a:t>Rev. Medicina Universitaria Vol</a:t>
            </a:r>
            <a:r>
              <a:rPr lang="es-AR" sz="2000" dirty="0">
                <a:solidFill>
                  <a:srgbClr val="002060"/>
                </a:solidFill>
                <a:latin typeface="inherit"/>
                <a:hlinkClick r:id="rId2"/>
              </a:rPr>
              <a:t>. 12. Núm. </a:t>
            </a:r>
            <a:r>
              <a:rPr lang="es-AR" sz="2000" u="sng" dirty="0">
                <a:solidFill>
                  <a:srgbClr val="00B0F0"/>
                </a:solidFill>
                <a:latin typeface="inherit"/>
                <a:hlinkClick r:id="rId2"/>
              </a:rPr>
              <a:t>47.</a:t>
            </a:r>
            <a:r>
              <a:rPr lang="es-AR" sz="2000" u="sng" dirty="0">
                <a:solidFill>
                  <a:srgbClr val="00B0F0"/>
                </a:solidFill>
                <a:latin typeface="NexusSansPro"/>
              </a:rPr>
              <a:t>páginas 89-90 (Abril 2010)</a:t>
            </a:r>
          </a:p>
        </p:txBody>
      </p:sp>
    </p:spTree>
    <p:extLst>
      <p:ext uri="{BB962C8B-B14F-4D97-AF65-F5344CB8AC3E}">
        <p14:creationId xmlns:p14="http://schemas.microsoft.com/office/powerpoint/2010/main" val="3872929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157802" y="3001432"/>
            <a:ext cx="4539615" cy="3247532"/>
          </a:xfrm>
          <a:prstGeom prst="rect">
            <a:avLst/>
          </a:prstGeom>
        </p:spPr>
      </p:pic>
      <p:pic>
        <p:nvPicPr>
          <p:cNvPr id="6" name="Imagen 5"/>
          <p:cNvPicPr>
            <a:picLocks noChangeAspect="1"/>
          </p:cNvPicPr>
          <p:nvPr/>
        </p:nvPicPr>
        <p:blipFill>
          <a:blip r:embed="rId3"/>
          <a:stretch>
            <a:fillRect/>
          </a:stretch>
        </p:blipFill>
        <p:spPr>
          <a:xfrm>
            <a:off x="277693" y="150373"/>
            <a:ext cx="3506518" cy="2776245"/>
          </a:xfrm>
          <a:prstGeom prst="rect">
            <a:avLst/>
          </a:prstGeom>
        </p:spPr>
      </p:pic>
      <p:pic>
        <p:nvPicPr>
          <p:cNvPr id="7" name="Imagen 6"/>
          <p:cNvPicPr>
            <a:picLocks noChangeAspect="1"/>
          </p:cNvPicPr>
          <p:nvPr/>
        </p:nvPicPr>
        <p:blipFill>
          <a:blip r:embed="rId4"/>
          <a:stretch>
            <a:fillRect/>
          </a:stretch>
        </p:blipFill>
        <p:spPr>
          <a:xfrm>
            <a:off x="7802759" y="267390"/>
            <a:ext cx="4007187" cy="2144900"/>
          </a:xfrm>
          <a:prstGeom prst="rect">
            <a:avLst/>
          </a:prstGeom>
        </p:spPr>
      </p:pic>
      <p:pic>
        <p:nvPicPr>
          <p:cNvPr id="8" name="Imagen 7"/>
          <p:cNvPicPr>
            <a:picLocks noChangeAspect="1"/>
          </p:cNvPicPr>
          <p:nvPr/>
        </p:nvPicPr>
        <p:blipFill>
          <a:blip r:embed="rId5"/>
          <a:stretch>
            <a:fillRect/>
          </a:stretch>
        </p:blipFill>
        <p:spPr>
          <a:xfrm>
            <a:off x="6147581" y="2558196"/>
            <a:ext cx="5404339" cy="3690768"/>
          </a:xfrm>
          <a:prstGeom prst="rect">
            <a:avLst/>
          </a:prstGeom>
        </p:spPr>
      </p:pic>
      <p:sp>
        <p:nvSpPr>
          <p:cNvPr id="9" name="CuadroTexto 8"/>
          <p:cNvSpPr txBox="1"/>
          <p:nvPr/>
        </p:nvSpPr>
        <p:spPr>
          <a:xfrm>
            <a:off x="4457054" y="924341"/>
            <a:ext cx="2672862" cy="830997"/>
          </a:xfrm>
          <a:prstGeom prst="rect">
            <a:avLst/>
          </a:prstGeom>
          <a:solidFill>
            <a:schemeClr val="bg2">
              <a:lumMod val="90000"/>
            </a:schemeClr>
          </a:solidFill>
        </p:spPr>
        <p:txBody>
          <a:bodyPr wrap="square" rtlCol="0">
            <a:spAutoFit/>
          </a:bodyPr>
          <a:lstStyle/>
          <a:p>
            <a:pPr algn="ctr"/>
            <a:r>
              <a:rPr lang="es-AR" sz="2400" b="1" dirty="0" smtClean="0"/>
              <a:t>Los chicos y </a:t>
            </a:r>
          </a:p>
          <a:p>
            <a:pPr algn="ctr"/>
            <a:r>
              <a:rPr lang="es-AR" sz="2400" b="1" dirty="0" smtClean="0"/>
              <a:t>la pandemia </a:t>
            </a:r>
            <a:endParaRPr lang="es-AR" sz="2400" b="1" dirty="0"/>
          </a:p>
        </p:txBody>
      </p:sp>
      <p:pic>
        <p:nvPicPr>
          <p:cNvPr id="2050" name="Picture 2" descr="Ser agradecido es de bien nacido | Con la cabeza en las nubes y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9143" y="502591"/>
            <a:ext cx="3883616" cy="1674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0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873</TotalTime>
  <Words>90</Words>
  <Application>Microsoft Office PowerPoint</Application>
  <PresentationFormat>Panorámica</PresentationFormat>
  <Paragraphs>14</Paragraphs>
  <Slides>3</Slides>
  <Notes>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vt:i4>
      </vt:variant>
    </vt:vector>
  </HeadingPairs>
  <TitlesOfParts>
    <vt:vector size="11" baseType="lpstr">
      <vt:lpstr>Arial</vt:lpstr>
      <vt:lpstr>Arial Rounded MT Bold</vt:lpstr>
      <vt:lpstr>Calibri</vt:lpstr>
      <vt:lpstr>Calibri Light</vt:lpstr>
      <vt:lpstr>inherit</vt:lpstr>
      <vt:lpstr>NexusSansPro</vt:lpstr>
      <vt:lpstr>NexusSerifPro</vt:lpstr>
      <vt:lpstr>Retrospección</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9</cp:revision>
  <dcterms:created xsi:type="dcterms:W3CDTF">2020-06-26T03:08:00Z</dcterms:created>
  <dcterms:modified xsi:type="dcterms:W3CDTF">2020-06-30T18:00:40Z</dcterms:modified>
</cp:coreProperties>
</file>